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3" r:id="rId5"/>
    <p:sldId id="264" r:id="rId6"/>
    <p:sldId id="265" r:id="rId7"/>
    <p:sldId id="266" r:id="rId8"/>
    <p:sldId id="267" r:id="rId9"/>
    <p:sldId id="268" r:id="rId10"/>
    <p:sldId id="262" r:id="rId11"/>
    <p:sldId id="274" r:id="rId12"/>
    <p:sldId id="270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s://eagleyige.cn" TargetMode="Externa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image" Target="../media/image6.png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image" Target="../media/image5.png"/><Relationship Id="rId17" Type="http://schemas.openxmlformats.org/officeDocument/2006/relationships/slideLayout" Target="../slideLayouts/slideLayout2.xml"/><Relationship Id="rId16" Type="http://schemas.openxmlformats.org/officeDocument/2006/relationships/tags" Target="../tags/tag17.xml"/><Relationship Id="rId15" Type="http://schemas.openxmlformats.org/officeDocument/2006/relationships/tags" Target="../tags/tag16.xml"/><Relationship Id="rId14" Type="http://schemas.openxmlformats.org/officeDocument/2006/relationships/image" Target="../media/image8.png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image" Target="../media/image7.png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0.jpeg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ext 1"/>
          <p:cNvSpPr/>
          <p:nvPr/>
        </p:nvSpPr>
        <p:spPr>
          <a:xfrm>
            <a:off x="5769650" y="4080629"/>
            <a:ext cx="7556421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立足河北，连接世界，助力本地企业拓展全球市场</a:t>
            </a:r>
            <a:endParaRPr lang="en-US" sz="1750" dirty="0"/>
          </a:p>
        </p:txBody>
      </p:sp>
      <p:sp>
        <p:nvSpPr>
          <p:cNvPr id="8" name="Text 0"/>
          <p:cNvSpPr/>
          <p:nvPr/>
        </p:nvSpPr>
        <p:spPr>
          <a:xfrm>
            <a:off x="5858550" y="1900634"/>
            <a:ext cx="7556421" cy="1417558"/>
          </a:xfrm>
          <a:prstGeom prst="rect">
            <a:avLst/>
          </a:prstGeom>
          <a:noFill/>
        </p:spPr>
        <p:txBody>
          <a:bodyPr wrap="square" lIns="0" tIns="0" rIns="0" bIns="0" rtlCol="0" anchor="t"/>
          <a:p>
            <a:pPr marL="0" indent="0" algn="l">
              <a:lnSpc>
                <a:spcPts val="5550"/>
              </a:lnSpc>
              <a:buNone/>
            </a:pPr>
            <a:r>
              <a:rPr lang="zh-CN" altLang="en-US" sz="4450" dirty="0">
                <a:solidFill>
                  <a:srgbClr val="373B48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跨境电商业务</a:t>
            </a:r>
            <a:r>
              <a:rPr lang="zh-CN" altLang="en-US" sz="4450" dirty="0">
                <a:solidFill>
                  <a:srgbClr val="373B48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介绍</a:t>
            </a:r>
            <a:endParaRPr lang="zh-CN" altLang="en-US" sz="4450" dirty="0">
              <a:solidFill>
                <a:srgbClr val="373B48"/>
              </a:solidFill>
              <a:latin typeface="Mona Sans Semi Bold" pitchFamily="34" charset="0"/>
              <a:ea typeface="Mona Sans Semi Bold" pitchFamily="34" charset="-122"/>
              <a:cs typeface="Mona Sans Semi Bold" pitchFamily="34" charset="-120"/>
            </a:endParaRPr>
          </a:p>
        </p:txBody>
      </p:sp>
      <p:sp>
        <p:nvSpPr>
          <p:cNvPr id="10" name="Text 2"/>
          <p:cNvSpPr/>
          <p:nvPr/>
        </p:nvSpPr>
        <p:spPr>
          <a:xfrm>
            <a:off x="8033425" y="4967089"/>
            <a:ext cx="7556421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一戈河北科技有限责任公司</a:t>
            </a:r>
            <a:endParaRPr lang="en-US" sz="1750" dirty="0">
              <a:solidFill>
                <a:srgbClr val="52586B"/>
              </a:solidFill>
              <a:latin typeface="Funnel Sans" pitchFamily="34" charset="0"/>
              <a:ea typeface="Funnel Sans" pitchFamily="34" charset="-122"/>
              <a:cs typeface="Funnel Sans" pitchFamily="34" charset="-120"/>
            </a:endParaRPr>
          </a:p>
          <a:p>
            <a:pPr marL="0" indent="0" algn="l">
              <a:lnSpc>
                <a:spcPts val="2850"/>
              </a:lnSpc>
              <a:buNone/>
            </a:pPr>
            <a:r>
              <a:rPr lang="zh-CN" altLang="en-US" sz="1750" dirty="0"/>
              <a:t>官网：</a:t>
            </a:r>
            <a:r>
              <a:rPr lang="en-US" altLang="zh-CN" sz="1750" dirty="0"/>
              <a:t>https://eagleyige.cn</a:t>
            </a:r>
            <a:endParaRPr lang="en-US" altLang="zh-CN" sz="1750" dirty="0"/>
          </a:p>
        </p:txBody>
      </p:sp>
      <p:pic>
        <p:nvPicPr>
          <p:cNvPr id="3" name="图片 2" descr="871ea95f2922d6d1788ba9a9ca510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" y="0"/>
            <a:ext cx="474916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0"/>
          <p:cNvSpPr/>
          <p:nvPr/>
        </p:nvSpPr>
        <p:spPr>
          <a:xfrm>
            <a:off x="569000" y="63937"/>
            <a:ext cx="5670590" cy="708779"/>
          </a:xfrm>
          <a:prstGeom prst="rect">
            <a:avLst/>
          </a:prstGeom>
          <a:noFill/>
        </p:spPr>
        <p:txBody>
          <a:bodyPr wrap="none" lIns="0" tIns="0" rIns="0" bIns="0" rtlCol="0" anchor="t"/>
          <a:p>
            <a:pPr marL="0" indent="0" algn="l">
              <a:lnSpc>
                <a:spcPts val="5550"/>
              </a:lnSpc>
              <a:buNone/>
            </a:pPr>
            <a:r>
              <a:rPr lang="en-US" sz="3200" dirty="0">
                <a:solidFill>
                  <a:srgbClr val="373B48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案例分享---</a:t>
            </a:r>
            <a:r>
              <a:rPr lang="zh-CN" altLang="en-US" sz="3200" dirty="0">
                <a:solidFill>
                  <a:srgbClr val="373B48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广告</a:t>
            </a:r>
            <a:r>
              <a:rPr lang="zh-CN" altLang="en-US" sz="3200" dirty="0">
                <a:solidFill>
                  <a:srgbClr val="373B48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投放</a:t>
            </a:r>
            <a:endParaRPr lang="zh-CN" altLang="en-US" sz="3200" dirty="0">
              <a:solidFill>
                <a:srgbClr val="373B48"/>
              </a:solidFill>
              <a:latin typeface="Mona Sans Semi Bold" pitchFamily="34" charset="0"/>
              <a:ea typeface="Mona Sans Semi Bold" pitchFamily="34" charset="-122"/>
              <a:cs typeface="Mona Sans Semi Bold" pitchFamily="34" charset="-12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4325" y="772795"/>
            <a:ext cx="5540375" cy="60159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我们的双引擎战略：</a:t>
            </a:r>
            <a:endParaRPr lang="zh-CN" altLang="en-US"/>
          </a:p>
          <a:p>
            <a:endParaRPr lang="en-US" altLang="zh-CN"/>
          </a:p>
          <a:p>
            <a:r>
              <a:rPr lang="en-US" altLang="zh-CN"/>
              <a:t>1. Facebook &amp; TikTok </a:t>
            </a:r>
            <a:r>
              <a:rPr lang="zh-CN" altLang="en-US"/>
              <a:t>终端客户拓客</a:t>
            </a:r>
            <a:endParaRPr lang="zh-CN" altLang="en-US"/>
          </a:p>
          <a:p>
            <a:endParaRPr lang="en-US" altLang="zh-CN"/>
          </a:p>
          <a:p>
            <a:r>
              <a:rPr lang="zh-CN" altLang="en-US"/>
              <a:t>策略：</a:t>
            </a:r>
            <a:r>
              <a:rPr lang="en-US" altLang="zh-CN"/>
              <a:t> </a:t>
            </a:r>
            <a:r>
              <a:rPr lang="zh-CN" altLang="en-US"/>
              <a:t>制定定制化的广告创意与投放策略。</a:t>
            </a:r>
            <a:endParaRPr lang="zh-CN" altLang="en-US"/>
          </a:p>
          <a:p>
            <a:endParaRPr lang="en-US" altLang="zh-CN"/>
          </a:p>
          <a:p>
            <a:r>
              <a:rPr lang="zh-CN" altLang="en-US"/>
              <a:t>内容：</a:t>
            </a:r>
            <a:r>
              <a:rPr lang="en-US" altLang="zh-CN"/>
              <a:t> </a:t>
            </a:r>
            <a:r>
              <a:rPr lang="zh-CN" altLang="en-US"/>
              <a:t>制作本地化、高吸引力的视频</a:t>
            </a:r>
            <a:r>
              <a:rPr lang="en-US" altLang="zh-CN"/>
              <a:t>/</a:t>
            </a:r>
            <a:r>
              <a:rPr lang="zh-CN" altLang="en-US"/>
              <a:t>图文内容，引发用户共鸣，实现高效品牌曝光和销售线索转化。</a:t>
            </a:r>
            <a:endParaRPr lang="zh-CN" altLang="en-US"/>
          </a:p>
          <a:p>
            <a:endParaRPr lang="en-US" altLang="zh-CN"/>
          </a:p>
          <a:p>
            <a:r>
              <a:rPr lang="zh-CN" altLang="en-US"/>
              <a:t>效果：</a:t>
            </a:r>
            <a:r>
              <a:rPr lang="en-US" altLang="zh-CN"/>
              <a:t> </a:t>
            </a:r>
            <a:r>
              <a:rPr lang="zh-CN" altLang="en-US"/>
              <a:t>快速提升品牌知名度，直接获取大量目标客户，驱动线上销售增长。</a:t>
            </a:r>
            <a:endParaRPr lang="zh-CN" altLang="en-US"/>
          </a:p>
          <a:p>
            <a:endParaRPr lang="en-US" altLang="zh-CN"/>
          </a:p>
          <a:p>
            <a:endParaRPr lang="zh-CN" altLang="en-US"/>
          </a:p>
        </p:txBody>
      </p:sp>
      <p:pic>
        <p:nvPicPr>
          <p:cNvPr id="2" name="图片 1" descr="unnamed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43060" y="0"/>
            <a:ext cx="2115185" cy="4581525"/>
          </a:xfrm>
          <a:prstGeom prst="rect">
            <a:avLst/>
          </a:prstGeom>
        </p:spPr>
      </p:pic>
      <p:pic>
        <p:nvPicPr>
          <p:cNvPr id="5" name="图片 4" descr="82e3554d0e59fed394b410499846a7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4055110"/>
            <a:ext cx="7362825" cy="172656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43000" y="593852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图片为</a:t>
            </a:r>
            <a:r>
              <a:rPr lang="en-US" altLang="zh-CN"/>
              <a:t>facebook</a:t>
            </a:r>
            <a:r>
              <a:rPr lang="zh-CN" altLang="en-US"/>
              <a:t>的广告覆盖</a:t>
            </a:r>
            <a:r>
              <a:rPr lang="zh-CN" altLang="en-US"/>
              <a:t>人数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9243060" y="483362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图片为真实客户进线</a:t>
            </a:r>
            <a:r>
              <a:rPr lang="zh-CN" altLang="en-US"/>
              <a:t>询问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0"/>
          <p:cNvSpPr/>
          <p:nvPr/>
        </p:nvSpPr>
        <p:spPr>
          <a:xfrm>
            <a:off x="569000" y="63937"/>
            <a:ext cx="5670590" cy="708779"/>
          </a:xfrm>
          <a:prstGeom prst="rect">
            <a:avLst/>
          </a:prstGeom>
          <a:noFill/>
        </p:spPr>
        <p:txBody>
          <a:bodyPr wrap="none" lIns="0" tIns="0" rIns="0" bIns="0" rtlCol="0" anchor="t"/>
          <a:p>
            <a:pPr marL="0" indent="0" algn="l">
              <a:lnSpc>
                <a:spcPts val="5550"/>
              </a:lnSpc>
              <a:buNone/>
            </a:pPr>
            <a:r>
              <a:rPr lang="en-US" sz="3200" dirty="0">
                <a:solidFill>
                  <a:srgbClr val="373B48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案例分享---</a:t>
            </a:r>
            <a:r>
              <a:rPr lang="zh-CN" altLang="en-US" sz="3200" dirty="0">
                <a:solidFill>
                  <a:srgbClr val="373B48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广告</a:t>
            </a:r>
            <a:r>
              <a:rPr lang="zh-CN" altLang="en-US" sz="3200" dirty="0">
                <a:solidFill>
                  <a:srgbClr val="373B48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投放</a:t>
            </a:r>
            <a:endParaRPr lang="zh-CN" altLang="en-US" sz="3200" dirty="0">
              <a:solidFill>
                <a:srgbClr val="373B48"/>
              </a:solidFill>
              <a:latin typeface="Mona Sans Semi Bold" pitchFamily="34" charset="0"/>
              <a:ea typeface="Mona Sans Semi Bold" pitchFamily="34" charset="-122"/>
              <a:cs typeface="Mona Sans Semi Bold" pitchFamily="34" charset="-12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68960" y="1080770"/>
            <a:ext cx="11623675" cy="54527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sym typeface="+mn-ea"/>
              </a:rPr>
              <a:t>2. Facebook &amp; TikTok </a:t>
            </a:r>
            <a:r>
              <a:rPr lang="zh-CN" altLang="en-US">
                <a:sym typeface="+mn-ea"/>
              </a:rPr>
              <a:t>寻找海外代理</a:t>
            </a:r>
            <a:endParaRPr lang="zh-CN" altLang="en-US"/>
          </a:p>
          <a:p>
            <a:endParaRPr lang="en-US" altLang="zh-CN"/>
          </a:p>
          <a:p>
            <a:r>
              <a:rPr lang="zh-CN" altLang="en-US">
                <a:sym typeface="+mn-ea"/>
              </a:rPr>
              <a:t>策略：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识别具备潜力的本地分销商、渠道商或行业合作伙伴。</a:t>
            </a:r>
            <a:endParaRPr lang="zh-CN" altLang="en-US"/>
          </a:p>
          <a:p>
            <a:endParaRPr lang="en-US" altLang="zh-CN"/>
          </a:p>
          <a:p>
            <a:r>
              <a:rPr lang="zh-CN" altLang="en-US">
                <a:sym typeface="+mn-ea"/>
              </a:rPr>
              <a:t>内容：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设计针对代理商的招募广告、合作方案宣传，通过社群互动建立初步联系。</a:t>
            </a:r>
            <a:endParaRPr lang="zh-CN" altLang="en-US"/>
          </a:p>
          <a:p>
            <a:endParaRPr lang="en-US" altLang="zh-CN"/>
          </a:p>
          <a:p>
            <a:r>
              <a:rPr lang="zh-CN" altLang="en-US">
                <a:sym typeface="+mn-ea"/>
              </a:rPr>
              <a:t>赋能：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借助平台影响力，展示企业实力与合作优势，吸引高质量的本地合作伙伴加盟，加速市场本地化运营。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8960" y="3785870"/>
            <a:ext cx="6101080" cy="25431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058025" y="525272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图片为客户进线统计表与营销</a:t>
            </a:r>
            <a:r>
              <a:rPr lang="zh-CN" altLang="en-US"/>
              <a:t>进度</a:t>
            </a:r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0"/>
          <p:cNvSpPr/>
          <p:nvPr/>
        </p:nvSpPr>
        <p:spPr>
          <a:xfrm>
            <a:off x="569000" y="63937"/>
            <a:ext cx="5670590" cy="708779"/>
          </a:xfrm>
          <a:prstGeom prst="rect">
            <a:avLst/>
          </a:prstGeom>
          <a:noFill/>
        </p:spPr>
        <p:txBody>
          <a:bodyPr wrap="none" lIns="0" tIns="0" rIns="0" bIns="0" rtlCol="0" anchor="t"/>
          <a:p>
            <a:pPr marL="0" indent="0" algn="l">
              <a:lnSpc>
                <a:spcPts val="5550"/>
              </a:lnSpc>
              <a:buNone/>
            </a:pPr>
            <a:r>
              <a:rPr lang="en-US" sz="3200" dirty="0">
                <a:solidFill>
                  <a:srgbClr val="373B48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案例分享---</a:t>
            </a:r>
            <a:r>
              <a:rPr lang="en-US" altLang="zh-CN" sz="3200" dirty="0">
                <a:solidFill>
                  <a:srgbClr val="373B48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SEO</a:t>
            </a:r>
            <a:r>
              <a:rPr lang="zh-CN" altLang="en-US" sz="3200" dirty="0">
                <a:solidFill>
                  <a:srgbClr val="373B48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营销</a:t>
            </a:r>
            <a:endParaRPr lang="zh-CN" altLang="en-US" sz="3200" dirty="0">
              <a:solidFill>
                <a:srgbClr val="373B48"/>
              </a:solidFill>
              <a:latin typeface="Mona Sans Semi Bold" pitchFamily="34" charset="0"/>
              <a:ea typeface="Mona Sans Semi Bold" pitchFamily="34" charset="-122"/>
              <a:cs typeface="Mona Sans Semi Bold" pitchFamily="34" charset="-12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2285" y="1004570"/>
            <a:ext cx="5048885" cy="57238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客户无人机网站</a:t>
            </a:r>
            <a:r>
              <a:rPr lang="en-US" altLang="zh-CN"/>
              <a:t>SEO</a:t>
            </a:r>
            <a:r>
              <a:rPr lang="zh-CN" altLang="en-US"/>
              <a:t>取得的显著成果</a:t>
            </a:r>
            <a:endParaRPr lang="zh-CN" altLang="en-US"/>
          </a:p>
          <a:p>
            <a:endParaRPr lang="en-US" altLang="zh-CN"/>
          </a:p>
          <a:p>
            <a:r>
              <a:rPr lang="zh-CN" altLang="en-US"/>
              <a:t>品牌背书强化：</a:t>
            </a:r>
            <a:r>
              <a:rPr lang="en-US" altLang="zh-CN"/>
              <a:t> </a:t>
            </a:r>
            <a:r>
              <a:rPr lang="zh-CN" altLang="en-US"/>
              <a:t>网站成为品牌与产品的权威发布和展示平台，显著提升了品牌专业度和市场信任度。</a:t>
            </a:r>
            <a:endParaRPr lang="zh-CN" altLang="en-US"/>
          </a:p>
          <a:p>
            <a:endParaRPr lang="en-US" altLang="zh-CN"/>
          </a:p>
          <a:p>
            <a:r>
              <a:rPr lang="zh-CN" altLang="en-US"/>
              <a:t>长尾关键词霸屏：</a:t>
            </a:r>
            <a:r>
              <a:rPr lang="en-US" altLang="zh-CN"/>
              <a:t> </a:t>
            </a:r>
            <a:r>
              <a:rPr lang="zh-CN" altLang="en-US"/>
              <a:t>经过持续</a:t>
            </a:r>
            <a:r>
              <a:rPr lang="en-US" altLang="zh-CN"/>
              <a:t>SEO</a:t>
            </a:r>
            <a:r>
              <a:rPr lang="zh-CN" altLang="en-US"/>
              <a:t>优化，数千个高价值长尾关键词成功霸占</a:t>
            </a:r>
            <a:r>
              <a:rPr lang="en-US" altLang="zh-CN"/>
              <a:t>bing</a:t>
            </a:r>
            <a:r>
              <a:rPr lang="zh-CN" altLang="en-US"/>
              <a:t>搜索结果前</a:t>
            </a:r>
            <a:r>
              <a:rPr lang="en-US" altLang="zh-CN"/>
              <a:t>5</a:t>
            </a:r>
            <a:r>
              <a:rPr lang="zh-CN" altLang="en-US"/>
              <a:t>页，大幅提升了品牌在细分领域的可见度。</a:t>
            </a:r>
            <a:endParaRPr lang="zh-CN" altLang="en-US"/>
          </a:p>
          <a:p>
            <a:endParaRPr lang="en-US" altLang="zh-CN"/>
          </a:p>
          <a:p>
            <a:r>
              <a:rPr lang="zh-CN" altLang="en-US"/>
              <a:t>自然流量井喷：</a:t>
            </a:r>
            <a:r>
              <a:rPr lang="en-US" altLang="zh-CN"/>
              <a:t> </a:t>
            </a:r>
            <a:r>
              <a:rPr lang="zh-CN" altLang="en-US"/>
              <a:t>独立站每日自然搜索流量持续攀升，每日通过自然搜索渠道进线的客户询盘量稳定突破</a:t>
            </a:r>
            <a:r>
              <a:rPr lang="en-US" altLang="zh-CN"/>
              <a:t>500+</a:t>
            </a:r>
            <a:r>
              <a:rPr lang="zh-CN" altLang="en-US"/>
              <a:t>。</a:t>
            </a:r>
            <a:endParaRPr lang="zh-CN" altLang="en-US"/>
          </a:p>
          <a:p>
            <a:endParaRPr lang="en-US" altLang="zh-CN"/>
          </a:p>
          <a:p>
            <a:r>
              <a:rPr lang="zh-CN" altLang="en-US"/>
              <a:t>营销效率提升：</a:t>
            </a:r>
            <a:r>
              <a:rPr lang="en-US" altLang="zh-CN"/>
              <a:t> </a:t>
            </a:r>
            <a:r>
              <a:rPr lang="zh-CN" altLang="en-US"/>
              <a:t>大幅降低对付费广告的依赖，单位获客成本显著降低，实现营销投入产出比的飞跃。</a:t>
            </a:r>
            <a:endParaRPr lang="zh-CN" altLang="en-US"/>
          </a:p>
        </p:txBody>
      </p:sp>
      <p:pic>
        <p:nvPicPr>
          <p:cNvPr id="4" name="图片 3" descr="5d6a4bb70b345fbad40b60d0c75af0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51170" y="1224915"/>
            <a:ext cx="6487160" cy="314833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0"/>
          <p:cNvSpPr/>
          <p:nvPr/>
        </p:nvSpPr>
        <p:spPr>
          <a:xfrm>
            <a:off x="574715" y="939284"/>
            <a:ext cx="5670590" cy="708779"/>
          </a:xfrm>
          <a:prstGeom prst="rect">
            <a:avLst/>
          </a:prstGeom>
          <a:noFill/>
        </p:spPr>
        <p:txBody>
          <a:bodyPr wrap="none" lIns="0" tIns="0" rIns="0" bIns="0" rtlCol="0" anchor="t"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73B48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联系我们</a:t>
            </a:r>
            <a:endParaRPr lang="en-US" sz="4450" dirty="0"/>
          </a:p>
        </p:txBody>
      </p:sp>
      <p:sp>
        <p:nvSpPr>
          <p:cNvPr id="5" name="Text 1"/>
          <p:cNvSpPr/>
          <p:nvPr/>
        </p:nvSpPr>
        <p:spPr>
          <a:xfrm>
            <a:off x="1015603" y="2151459"/>
            <a:ext cx="2785943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2586B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电话咨询</a:t>
            </a:r>
            <a:endParaRPr lang="en-US" sz="22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2420" y="2045335"/>
            <a:ext cx="460375" cy="460375"/>
          </a:xfrm>
          <a:prstGeom prst="rect">
            <a:avLst/>
          </a:prstGeom>
        </p:spPr>
      </p:pic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055" y="3429000"/>
            <a:ext cx="558165" cy="567055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1015643" y="3535759"/>
            <a:ext cx="2786063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2586B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电子邮件</a:t>
            </a:r>
            <a:endParaRPr lang="en-US" sz="220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225" y="4861560"/>
            <a:ext cx="467995" cy="467995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016238" y="4919782"/>
            <a:ext cx="2785943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2586B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官方网站</a:t>
            </a:r>
            <a:endParaRPr lang="en-US" sz="2200" dirty="0"/>
          </a:p>
        </p:txBody>
      </p:sp>
      <p:sp>
        <p:nvSpPr>
          <p:cNvPr id="14" name="Text 8"/>
          <p:cNvSpPr/>
          <p:nvPr/>
        </p:nvSpPr>
        <p:spPr>
          <a:xfrm>
            <a:off x="1015603" y="5329555"/>
            <a:ext cx="2785943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p>
            <a:pPr marL="0" indent="0" algn="l">
              <a:lnSpc>
                <a:spcPts val="2850"/>
              </a:lnSpc>
              <a:buNone/>
            </a:pPr>
            <a:r>
              <a:rPr lang="en-US" sz="1750" u="sng" dirty="0">
                <a:solidFill>
                  <a:srgbClr val="373B48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  <a:hlinkClick r:id="rId4" action="ppaction://hlinkfile"/>
              </a:rPr>
              <a:t>https://eagleyige.cn</a:t>
            </a:r>
            <a:endParaRPr lang="en-US" sz="1750" dirty="0"/>
          </a:p>
        </p:txBody>
      </p:sp>
      <p:sp>
        <p:nvSpPr>
          <p:cNvPr id="15" name="Text 9"/>
          <p:cNvSpPr/>
          <p:nvPr/>
        </p:nvSpPr>
        <p:spPr>
          <a:xfrm>
            <a:off x="1016873" y="5777746"/>
            <a:ext cx="2785943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了解更多详细信息</a:t>
            </a:r>
            <a:endParaRPr lang="en-US" sz="1750" dirty="0"/>
          </a:p>
        </p:txBody>
      </p:sp>
      <p:sp>
        <p:nvSpPr>
          <p:cNvPr id="2" name="文本框 1"/>
          <p:cNvSpPr txBox="1"/>
          <p:nvPr/>
        </p:nvSpPr>
        <p:spPr>
          <a:xfrm>
            <a:off x="1015365" y="300926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13121400070/13015240431</a:t>
            </a:r>
            <a:r>
              <a:rPr lang="zh-CN" altLang="en-US"/>
              <a:t>（微信</a:t>
            </a:r>
            <a:r>
              <a:rPr lang="zh-CN" altLang="en-US"/>
              <a:t>同号）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016635" y="257302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王经理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015365" y="411607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yigekeji1121@outlook.com</a:t>
            </a:r>
            <a:endParaRPr lang="en-US" altLang="zh-CN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rcRect l="8717" r="9723"/>
          <a:stretch>
            <a:fillRect/>
          </a:stretch>
        </p:blipFill>
        <p:spPr>
          <a:xfrm>
            <a:off x="5557520" y="0"/>
            <a:ext cx="663448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10"/>
          <p:cNvSpPr/>
          <p:nvPr/>
        </p:nvSpPr>
        <p:spPr>
          <a:xfrm>
            <a:off x="2413040" y="2955369"/>
            <a:ext cx="7556421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440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感谢聆听！期待与您的合作</a:t>
            </a:r>
            <a:endParaRPr lang="en-US" sz="4400" dirty="0">
              <a:solidFill>
                <a:srgbClr val="52586B"/>
              </a:solidFill>
              <a:latin typeface="Funnel Sans" pitchFamily="34" charset="0"/>
              <a:ea typeface="Funnel Sans" pitchFamily="34" charset="-122"/>
              <a:cs typeface="Funnel Sans" pitchFamily="34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0"/>
          <p:cNvSpPr/>
          <p:nvPr/>
        </p:nvSpPr>
        <p:spPr>
          <a:xfrm>
            <a:off x="555665" y="738307"/>
            <a:ext cx="5670590" cy="708779"/>
          </a:xfrm>
          <a:prstGeom prst="rect">
            <a:avLst/>
          </a:prstGeom>
          <a:noFill/>
        </p:spPr>
        <p:txBody>
          <a:bodyPr wrap="none" lIns="0" tIns="0" rIns="0" bIns="0" rtlCol="0" anchor="t"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73B48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公司概况</a:t>
            </a:r>
            <a:endParaRPr lang="en-US" sz="4450" dirty="0"/>
          </a:p>
        </p:txBody>
      </p:sp>
      <p:sp>
        <p:nvSpPr>
          <p:cNvPr id="5" name="Text 1"/>
          <p:cNvSpPr/>
          <p:nvPr/>
        </p:nvSpPr>
        <p:spPr>
          <a:xfrm>
            <a:off x="302895" y="1951355"/>
            <a:ext cx="5288280" cy="4432300"/>
          </a:xfrm>
          <a:prstGeom prst="rect">
            <a:avLst/>
          </a:prstGeom>
          <a:noFill/>
        </p:spPr>
        <p:txBody>
          <a:bodyPr wrap="square" lIns="0" tIns="0" rIns="0" bIns="0" rtlCol="0" anchor="t"/>
          <a:p>
            <a:pPr marL="0" indent="0" algn="l">
              <a:lnSpc>
                <a:spcPts val="2850"/>
              </a:lnSpc>
              <a:buNone/>
            </a:pPr>
            <a:r>
              <a:rPr lang="zh-CN" altLang="en-US" sz="1750" dirty="0"/>
              <a:t>一戈河北科技有限责任公司，于</a:t>
            </a:r>
            <a:r>
              <a:rPr lang="en-US" altLang="zh-CN" sz="1750" dirty="0"/>
              <a:t>2022</a:t>
            </a:r>
            <a:r>
              <a:rPr lang="zh-CN" altLang="en-US" sz="1750" dirty="0"/>
              <a:t>年</a:t>
            </a:r>
            <a:r>
              <a:rPr lang="en-US" altLang="zh-CN" sz="1750" dirty="0"/>
              <a:t>5</a:t>
            </a:r>
            <a:r>
              <a:rPr lang="zh-CN" altLang="en-US" sz="1750" dirty="0"/>
              <a:t>月</a:t>
            </a:r>
            <a:r>
              <a:rPr lang="en-US" altLang="zh-CN" sz="1750" dirty="0"/>
              <a:t>26</a:t>
            </a:r>
            <a:r>
              <a:rPr lang="zh-CN" altLang="en-US" sz="1750" dirty="0"/>
              <a:t>日在河北省张家口市正式成立，注册资本</a:t>
            </a:r>
            <a:r>
              <a:rPr lang="en-US" altLang="zh-CN" sz="1750" dirty="0"/>
              <a:t>1000</a:t>
            </a:r>
            <a:r>
              <a:rPr lang="zh-CN" altLang="en-US" sz="1750" dirty="0"/>
              <a:t>万元人民币。作为一家专注于软件与信息技术服务的高新技术企业，我们凭借前瞻性视野与创新技术，致力于在全球市场中，通过跨境电商赋能企业，并以人工智能（</a:t>
            </a:r>
            <a:r>
              <a:rPr lang="en-US" altLang="zh-CN" sz="1750" dirty="0"/>
              <a:t>AI</a:t>
            </a:r>
            <a:r>
              <a:rPr lang="zh-CN" altLang="en-US" sz="1750" dirty="0"/>
              <a:t>）重塑智能商业未来。</a:t>
            </a:r>
            <a:endParaRPr lang="zh-CN" altLang="en-US" sz="1750" dirty="0"/>
          </a:p>
        </p:txBody>
      </p:sp>
      <p:pic>
        <p:nvPicPr>
          <p:cNvPr id="2" name="图片 1" descr="ae54fcfaa1a6f93a40f7c5e5271ca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63945" y="1609725"/>
            <a:ext cx="5964555" cy="44723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0"/>
          <p:cNvSpPr/>
          <p:nvPr/>
        </p:nvSpPr>
        <p:spPr>
          <a:xfrm>
            <a:off x="425490" y="573842"/>
            <a:ext cx="5670590" cy="708779"/>
          </a:xfrm>
          <a:prstGeom prst="rect">
            <a:avLst/>
          </a:prstGeom>
          <a:noFill/>
        </p:spPr>
        <p:txBody>
          <a:bodyPr wrap="none" lIns="0" tIns="0" rIns="0" bIns="0" rtlCol="0" anchor="t"/>
          <a:p>
            <a:pPr marL="0" indent="0" algn="l">
              <a:lnSpc>
                <a:spcPts val="5550"/>
              </a:lnSpc>
              <a:buNone/>
            </a:pPr>
            <a:r>
              <a:rPr lang="zh-CN" altLang="en-US" sz="4450">
                <a:sym typeface="+mn-ea"/>
              </a:rPr>
              <a:t>跨境</a:t>
            </a:r>
            <a:r>
              <a:rPr lang="en-US" altLang="zh-CN" sz="4450">
                <a:sym typeface="+mn-ea"/>
              </a:rPr>
              <a:t>/</a:t>
            </a:r>
            <a:r>
              <a:rPr lang="zh-CN" altLang="en-US" sz="4450">
                <a:sym typeface="+mn-ea"/>
              </a:rPr>
              <a:t>外贸技术服务</a:t>
            </a:r>
            <a:endParaRPr lang="en-US" sz="445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65550" y="1998980"/>
            <a:ext cx="3702685" cy="367728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37185" y="199898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dirty="0">
                <a:solidFill>
                  <a:srgbClr val="373B48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  <a:sym typeface="+mn-ea"/>
              </a:rPr>
              <a:t>数字人社媒全域营销拓客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37185" y="2444115"/>
            <a:ext cx="40640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  <a:sym typeface="+mn-ea"/>
              </a:rPr>
              <a:t>降低营销成本50%以上，提升内容影响力，实现精准用户触达，平均互动率提升35%</a:t>
            </a:r>
            <a:endParaRPr lang="en-US" dirty="0"/>
          </a:p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196455" y="199898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1800" dirty="0">
                <a:solidFill>
                  <a:srgbClr val="373B48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  <a:sym typeface="+mn-ea"/>
              </a:rPr>
              <a:t>海外投流拓客</a:t>
            </a:r>
            <a:endParaRPr lang="en-US" sz="1800" dirty="0">
              <a:solidFill>
                <a:srgbClr val="373B48"/>
              </a:solidFill>
              <a:latin typeface="Mona Sans Semi Bold" pitchFamily="34" charset="0"/>
              <a:ea typeface="Mona Sans Semi Bold" pitchFamily="34" charset="-122"/>
              <a:cs typeface="Mona Sans Semi Bold" pitchFamily="34" charset="-12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196455" y="2444115"/>
            <a:ext cx="40640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  <a:sym typeface="+mn-ea"/>
              </a:rPr>
              <a:t>持续监控和调整广告策略，确保投放效果和投资回报，平均ROI提升40%</a:t>
            </a:r>
            <a:endParaRPr lang="en-US" dirty="0"/>
          </a:p>
          <a:p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25450" y="452818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dirty="0">
                <a:solidFill>
                  <a:srgbClr val="373B48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  <a:sym typeface="+mn-ea"/>
              </a:rPr>
              <a:t>邮件EDM营销拓客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7322820" y="4528185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1800" dirty="0">
                <a:solidFill>
                  <a:srgbClr val="373B48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  <a:sym typeface="+mn-ea"/>
              </a:rPr>
              <a:t>独立站搭建及SEO优化</a:t>
            </a:r>
            <a:endParaRPr lang="en-US" sz="1800" dirty="0">
              <a:solidFill>
                <a:srgbClr val="373B48"/>
              </a:solidFill>
              <a:latin typeface="Mona Sans Semi Bold" pitchFamily="34" charset="0"/>
              <a:ea typeface="Mona Sans Semi Bold" pitchFamily="34" charset="-122"/>
              <a:cs typeface="Mona Sans Semi Bold" pitchFamily="34" charset="-12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322820" y="5071110"/>
            <a:ext cx="40640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  <a:sym typeface="+mn-ea"/>
              </a:rPr>
              <a:t>建立品牌自有阵地，降低对第三方平台的依赖，获取稳定高质量的自然流量，平均流量提升60%以上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425450" y="5148580"/>
            <a:ext cx="40640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  <a:sym typeface="+mn-ea"/>
              </a:rPr>
              <a:t>低成本高效率的客户触达方式，平均开信率提升28%，转化率提升35%，客户忠诚度显著提升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47980" y="302260"/>
            <a:ext cx="7639050" cy="775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50">
                <a:sym typeface="+mn-ea"/>
              </a:rPr>
              <a:t>数字人社媒全域营销拓客</a:t>
            </a:r>
            <a:endParaRPr lang="zh-CN" altLang="en-US" sz="4450"/>
          </a:p>
        </p:txBody>
      </p:sp>
      <p:sp>
        <p:nvSpPr>
          <p:cNvPr id="3" name="文本框 2"/>
          <p:cNvSpPr txBox="1"/>
          <p:nvPr/>
        </p:nvSpPr>
        <p:spPr>
          <a:xfrm>
            <a:off x="406400" y="1311275"/>
            <a:ext cx="62255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  <a:sym typeface="+mn-ea"/>
              </a:rPr>
              <a:t>利用前沿数字人技术与社交媒体平台相结合，实现高效、规模化的海外市场内容营销与获客</a:t>
            </a:r>
            <a:endParaRPr lang="en-US" dirty="0"/>
          </a:p>
          <a:p>
            <a:endParaRPr lang="zh-CN" altLang="en-US"/>
          </a:p>
        </p:txBody>
      </p:sp>
      <p:sp>
        <p:nvSpPr>
          <p:cNvPr id="5" name="Text 3"/>
          <p:cNvSpPr/>
          <p:nvPr>
            <p:custDataLst>
              <p:tags r:id="rId1"/>
            </p:custDataLst>
          </p:nvPr>
        </p:nvSpPr>
        <p:spPr>
          <a:xfrm>
            <a:off x="776605" y="2340808"/>
            <a:ext cx="2766179" cy="345638"/>
          </a:xfrm>
          <a:prstGeom prst="rect">
            <a:avLst/>
          </a:prstGeom>
          <a:noFill/>
        </p:spPr>
        <p:txBody>
          <a:bodyPr wrap="none" lIns="0" tIns="0" rIns="0" bIns="0" rtlCol="0" anchor="t"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52586B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AI数字人定制与应用</a:t>
            </a:r>
            <a:endParaRPr lang="en-US" sz="2150" dirty="0"/>
          </a:p>
        </p:txBody>
      </p:sp>
      <p:sp>
        <p:nvSpPr>
          <p:cNvPr id="8" name="Text 6"/>
          <p:cNvSpPr/>
          <p:nvPr>
            <p:custDataLst>
              <p:tags r:id="rId2"/>
            </p:custDataLst>
          </p:nvPr>
        </p:nvSpPr>
        <p:spPr>
          <a:xfrm>
            <a:off x="776605" y="3658354"/>
            <a:ext cx="2766179" cy="345638"/>
          </a:xfrm>
          <a:prstGeom prst="rect">
            <a:avLst/>
          </a:prstGeom>
          <a:noFill/>
        </p:spPr>
        <p:txBody>
          <a:bodyPr wrap="none" lIns="0" tIns="0" rIns="0" bIns="0" rtlCol="0" anchor="t"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52586B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多平台覆盖</a:t>
            </a:r>
            <a:endParaRPr lang="en-US" sz="2150" dirty="0"/>
          </a:p>
        </p:txBody>
      </p:sp>
      <p:sp>
        <p:nvSpPr>
          <p:cNvPr id="11" name="Text 9"/>
          <p:cNvSpPr/>
          <p:nvPr>
            <p:custDataLst>
              <p:tags r:id="rId3"/>
            </p:custDataLst>
          </p:nvPr>
        </p:nvSpPr>
        <p:spPr>
          <a:xfrm>
            <a:off x="776605" y="5225852"/>
            <a:ext cx="2766179" cy="345638"/>
          </a:xfrm>
          <a:prstGeom prst="rect">
            <a:avLst/>
          </a:prstGeom>
          <a:noFill/>
        </p:spPr>
        <p:txBody>
          <a:bodyPr wrap="none" lIns="0" tIns="0" rIns="0" bIns="0" rtlCol="0" anchor="t"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52586B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内容</a:t>
            </a:r>
            <a:r>
              <a:rPr lang="zh-CN" altLang="en-US" sz="2150" dirty="0">
                <a:solidFill>
                  <a:srgbClr val="52586B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多样化</a:t>
            </a:r>
            <a:r>
              <a:rPr lang="en-US" sz="2150" dirty="0">
                <a:solidFill>
                  <a:srgbClr val="52586B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与个性化</a:t>
            </a:r>
            <a:endParaRPr lang="en-US" sz="2150" dirty="0"/>
          </a:p>
        </p:txBody>
      </p:sp>
      <p:sp>
        <p:nvSpPr>
          <p:cNvPr id="9" name="Text 7"/>
          <p:cNvSpPr/>
          <p:nvPr>
            <p:custDataLst>
              <p:tags r:id="rId4"/>
            </p:custDataLst>
          </p:nvPr>
        </p:nvSpPr>
        <p:spPr>
          <a:xfrm>
            <a:off x="776605" y="4250611"/>
            <a:ext cx="4870609" cy="708184"/>
          </a:xfrm>
          <a:prstGeom prst="rect">
            <a:avLst/>
          </a:prstGeom>
          <a:noFill/>
        </p:spPr>
        <p:txBody>
          <a:bodyPr wrap="square" lIns="0" tIns="0" rIns="0" bIns="0" rtlCol="0" anchor="t"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Facebook, Instagram, TikTok, YouTube等主流社交媒体全覆盖</a:t>
            </a:r>
            <a:endParaRPr lang="en-US" sz="1700" dirty="0"/>
          </a:p>
        </p:txBody>
      </p:sp>
      <p:sp>
        <p:nvSpPr>
          <p:cNvPr id="12" name="Text 10"/>
          <p:cNvSpPr/>
          <p:nvPr>
            <p:custDataLst>
              <p:tags r:id="rId5"/>
            </p:custDataLst>
          </p:nvPr>
        </p:nvSpPr>
        <p:spPr>
          <a:xfrm>
            <a:off x="776605" y="5873353"/>
            <a:ext cx="4870609" cy="708184"/>
          </a:xfrm>
          <a:prstGeom prst="rect">
            <a:avLst/>
          </a:prstGeom>
          <a:noFill/>
        </p:spPr>
        <p:txBody>
          <a:bodyPr wrap="square" lIns="0" tIns="0" rIns="0" bIns="0" rtlCol="0" anchor="t"/>
          <a:p>
            <a:pPr marL="0" indent="0" algn="l">
              <a:lnSpc>
                <a:spcPts val="2750"/>
              </a:lnSpc>
              <a:buNone/>
            </a:pPr>
            <a:r>
              <a:rPr lang="zh-CN" altLang="en-US" sz="170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多语言</a:t>
            </a:r>
            <a:r>
              <a:rPr lang="en-US" sz="170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创意文案、视频脚本，大幅提升内容生产效率和吸引力</a:t>
            </a:r>
            <a:endParaRPr lang="en-US" sz="1700" dirty="0"/>
          </a:p>
        </p:txBody>
      </p:sp>
      <p:sp>
        <p:nvSpPr>
          <p:cNvPr id="7" name="文本框 6"/>
          <p:cNvSpPr txBox="1"/>
          <p:nvPr/>
        </p:nvSpPr>
        <p:spPr>
          <a:xfrm>
            <a:off x="706755" y="29679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真实</a:t>
            </a:r>
            <a:r>
              <a:rPr lang="en-US" altLang="zh-CN"/>
              <a:t> </a:t>
            </a:r>
            <a:r>
              <a:rPr lang="zh-CN" altLang="en-US"/>
              <a:t>主播，多国语言，多场景</a:t>
            </a:r>
            <a:r>
              <a:rPr lang="zh-CN" altLang="en-US"/>
              <a:t>应用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1940" y="2233295"/>
            <a:ext cx="4962525" cy="27793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57860" y="710565"/>
            <a:ext cx="7078345" cy="775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50"/>
              <a:t>海外精准投流拓客</a:t>
            </a:r>
            <a:endParaRPr lang="zh-CN" altLang="en-US" sz="4450"/>
          </a:p>
        </p:txBody>
      </p:sp>
      <p:pic>
        <p:nvPicPr>
          <p:cNvPr id="4" name="Image 1" descr="preencoded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19547" y="2392283"/>
            <a:ext cx="474702" cy="474702"/>
          </a:xfrm>
          <a:prstGeom prst="rect">
            <a:avLst/>
          </a:prstGeom>
        </p:spPr>
      </p:pic>
      <p:sp>
        <p:nvSpPr>
          <p:cNvPr id="5" name="Text 1"/>
          <p:cNvSpPr/>
          <p:nvPr>
            <p:custDataLst>
              <p:tags r:id="rId3"/>
            </p:custDataLst>
          </p:nvPr>
        </p:nvSpPr>
        <p:spPr>
          <a:xfrm>
            <a:off x="819547" y="2960132"/>
            <a:ext cx="2373749" cy="296704"/>
          </a:xfrm>
          <a:prstGeom prst="rect">
            <a:avLst/>
          </a:prstGeom>
          <a:noFill/>
        </p:spPr>
        <p:txBody>
          <a:bodyPr wrap="none" lIns="0" tIns="0" rIns="0" bIns="0" rtlCol="0" anchor="t"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52586B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多渠道广告投放</a:t>
            </a:r>
            <a:endParaRPr lang="en-US" sz="1850" dirty="0"/>
          </a:p>
        </p:txBody>
      </p:sp>
      <p:sp>
        <p:nvSpPr>
          <p:cNvPr id="6" name="Text 2"/>
          <p:cNvSpPr/>
          <p:nvPr>
            <p:custDataLst>
              <p:tags r:id="rId4"/>
            </p:custDataLst>
          </p:nvPr>
        </p:nvSpPr>
        <p:spPr>
          <a:xfrm>
            <a:off x="819547" y="3350339"/>
            <a:ext cx="6531888" cy="303848"/>
          </a:xfrm>
          <a:prstGeom prst="rect">
            <a:avLst/>
          </a:prstGeom>
          <a:noFill/>
        </p:spPr>
        <p:txBody>
          <a:bodyPr wrap="none" lIns="0" tIns="0" rIns="0" bIns="0" rtlCol="0" anchor="t"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Google Ads, Meta Ads, TikTok Ads等</a:t>
            </a:r>
            <a:endParaRPr lang="en-US" sz="1450" dirty="0">
              <a:solidFill>
                <a:srgbClr val="52586B"/>
              </a:solidFill>
              <a:latin typeface="Funnel Sans" pitchFamily="34" charset="0"/>
              <a:ea typeface="Funnel Sans" pitchFamily="34" charset="-122"/>
              <a:cs typeface="Funnel Sans" pitchFamily="34" charset="-120"/>
            </a:endParaRPr>
          </a:p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主流平台一站式管理，覆盖全球主要市场</a:t>
            </a:r>
            <a:endParaRPr lang="en-US" sz="1450" dirty="0"/>
          </a:p>
        </p:txBody>
      </p:sp>
      <p:pic>
        <p:nvPicPr>
          <p:cNvPr id="7" name="Image 2" descr="preencoded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858351" y="2392283"/>
            <a:ext cx="474702" cy="474702"/>
          </a:xfrm>
          <a:prstGeom prst="rect">
            <a:avLst/>
          </a:prstGeom>
        </p:spPr>
      </p:pic>
      <p:sp>
        <p:nvSpPr>
          <p:cNvPr id="8" name="Text 3"/>
          <p:cNvSpPr/>
          <p:nvPr>
            <p:custDataLst>
              <p:tags r:id="rId7"/>
            </p:custDataLst>
          </p:nvPr>
        </p:nvSpPr>
        <p:spPr>
          <a:xfrm>
            <a:off x="5858351" y="2960132"/>
            <a:ext cx="2373749" cy="296704"/>
          </a:xfrm>
          <a:prstGeom prst="rect">
            <a:avLst/>
          </a:prstGeom>
          <a:noFill/>
        </p:spPr>
        <p:txBody>
          <a:bodyPr wrap="none" lIns="0" tIns="0" rIns="0" bIns="0" rtlCol="0" anchor="t"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52586B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AI驱动广告优化</a:t>
            </a:r>
            <a:endParaRPr lang="en-US" sz="1850" dirty="0"/>
          </a:p>
        </p:txBody>
      </p:sp>
      <p:sp>
        <p:nvSpPr>
          <p:cNvPr id="9" name="Text 4"/>
          <p:cNvSpPr/>
          <p:nvPr>
            <p:custDataLst>
              <p:tags r:id="rId8"/>
            </p:custDataLst>
          </p:nvPr>
        </p:nvSpPr>
        <p:spPr>
          <a:xfrm>
            <a:off x="5858351" y="3350339"/>
            <a:ext cx="6532007" cy="303848"/>
          </a:xfrm>
          <a:prstGeom prst="rect">
            <a:avLst/>
          </a:prstGeom>
          <a:noFill/>
        </p:spPr>
        <p:txBody>
          <a:bodyPr wrap="none" lIns="0" tIns="0" rIns="0" bIns="0" rtlCol="0" anchor="t"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智能竞价、受众分析、素材A/B测试、</a:t>
            </a:r>
            <a:endParaRPr lang="en-US" sz="1450" dirty="0">
              <a:solidFill>
                <a:srgbClr val="52586B"/>
              </a:solidFill>
              <a:latin typeface="Funnel Sans" pitchFamily="34" charset="0"/>
              <a:ea typeface="Funnel Sans" pitchFamily="34" charset="-122"/>
              <a:cs typeface="Funnel Sans" pitchFamily="34" charset="-120"/>
            </a:endParaRPr>
          </a:p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效果归因，持续优化投放效果</a:t>
            </a:r>
            <a:endParaRPr lang="en-US" sz="1450" dirty="0"/>
          </a:p>
        </p:txBody>
      </p:sp>
      <p:pic>
        <p:nvPicPr>
          <p:cNvPr id="10" name="Image 3" descr="preencoded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18912" y="4579104"/>
            <a:ext cx="474702" cy="474702"/>
          </a:xfrm>
          <a:prstGeom prst="rect">
            <a:avLst/>
          </a:prstGeom>
        </p:spPr>
      </p:pic>
      <p:sp>
        <p:nvSpPr>
          <p:cNvPr id="11" name="Text 5"/>
          <p:cNvSpPr/>
          <p:nvPr>
            <p:custDataLst>
              <p:tags r:id="rId11"/>
            </p:custDataLst>
          </p:nvPr>
        </p:nvSpPr>
        <p:spPr>
          <a:xfrm>
            <a:off x="818912" y="5146953"/>
            <a:ext cx="2373749" cy="296704"/>
          </a:xfrm>
          <a:prstGeom prst="rect">
            <a:avLst/>
          </a:prstGeom>
          <a:noFill/>
        </p:spPr>
        <p:txBody>
          <a:bodyPr wrap="none" lIns="0" tIns="0" rIns="0" bIns="0" rtlCol="0" anchor="t"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52586B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精准人群画像</a:t>
            </a:r>
            <a:endParaRPr lang="en-US" sz="1850" dirty="0"/>
          </a:p>
        </p:txBody>
      </p:sp>
      <p:sp>
        <p:nvSpPr>
          <p:cNvPr id="12" name="Text 6"/>
          <p:cNvSpPr/>
          <p:nvPr>
            <p:custDataLst>
              <p:tags r:id="rId12"/>
            </p:custDataLst>
          </p:nvPr>
        </p:nvSpPr>
        <p:spPr>
          <a:xfrm>
            <a:off x="818912" y="5595580"/>
            <a:ext cx="6531888" cy="303848"/>
          </a:xfrm>
          <a:prstGeom prst="rect">
            <a:avLst/>
          </a:prstGeom>
          <a:noFill/>
        </p:spPr>
        <p:txBody>
          <a:bodyPr wrap="none" lIns="0" tIns="0" rIns="0" bIns="0" rtlCol="0" anchor="t"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基于大数据分析进行用户行为、兴趣、</a:t>
            </a:r>
            <a:endParaRPr lang="en-US" sz="1450" dirty="0">
              <a:solidFill>
                <a:srgbClr val="52586B"/>
              </a:solidFill>
              <a:latin typeface="Funnel Sans" pitchFamily="34" charset="0"/>
              <a:ea typeface="Funnel Sans" pitchFamily="34" charset="-122"/>
              <a:cs typeface="Funnel Sans" pitchFamily="34" charset="-120"/>
            </a:endParaRPr>
          </a:p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地域等多维度画像，提高广告精准度</a:t>
            </a:r>
            <a:endParaRPr lang="en-US" sz="1450" dirty="0"/>
          </a:p>
        </p:txBody>
      </p:sp>
      <p:pic>
        <p:nvPicPr>
          <p:cNvPr id="13" name="Image 4" descr="preencoded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5857716" y="4579104"/>
            <a:ext cx="474702" cy="474702"/>
          </a:xfrm>
          <a:prstGeom prst="rect">
            <a:avLst/>
          </a:prstGeom>
        </p:spPr>
      </p:pic>
      <p:sp>
        <p:nvSpPr>
          <p:cNvPr id="14" name="Text 7"/>
          <p:cNvSpPr/>
          <p:nvPr>
            <p:custDataLst>
              <p:tags r:id="rId15"/>
            </p:custDataLst>
          </p:nvPr>
        </p:nvSpPr>
        <p:spPr>
          <a:xfrm>
            <a:off x="5857716" y="5146953"/>
            <a:ext cx="2373749" cy="296704"/>
          </a:xfrm>
          <a:prstGeom prst="rect">
            <a:avLst/>
          </a:prstGeom>
          <a:noFill/>
        </p:spPr>
        <p:txBody>
          <a:bodyPr wrap="none" lIns="0" tIns="0" rIns="0" bIns="0" rtlCol="0" anchor="t"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52586B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ROI最大化</a:t>
            </a:r>
            <a:endParaRPr lang="en-US" sz="1850" dirty="0"/>
          </a:p>
        </p:txBody>
      </p:sp>
      <p:sp>
        <p:nvSpPr>
          <p:cNvPr id="15" name="Text 8"/>
          <p:cNvSpPr/>
          <p:nvPr>
            <p:custDataLst>
              <p:tags r:id="rId16"/>
            </p:custDataLst>
          </p:nvPr>
        </p:nvSpPr>
        <p:spPr>
          <a:xfrm>
            <a:off x="5857716" y="5595580"/>
            <a:ext cx="6532007" cy="303848"/>
          </a:xfrm>
          <a:prstGeom prst="rect">
            <a:avLst/>
          </a:prstGeom>
          <a:noFill/>
        </p:spPr>
        <p:txBody>
          <a:bodyPr wrap="none" lIns="0" tIns="0" rIns="0" bIns="0" rtlCol="0" anchor="t"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持续监控和调整广告策略，确保投放效果和</a:t>
            </a:r>
            <a:endParaRPr lang="en-US" sz="1450" dirty="0">
              <a:solidFill>
                <a:srgbClr val="52586B"/>
              </a:solidFill>
              <a:latin typeface="Funnel Sans" pitchFamily="34" charset="0"/>
              <a:ea typeface="Funnel Sans" pitchFamily="34" charset="-122"/>
              <a:cs typeface="Funnel Sans" pitchFamily="34" charset="-120"/>
            </a:endParaRPr>
          </a:p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投资回报，平均ROI提升40%</a:t>
            </a:r>
            <a:endParaRPr lang="en-US" sz="14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12445" y="61341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智能</a:t>
            </a:r>
            <a:r>
              <a:rPr lang="en-US" altLang="zh-CN"/>
              <a:t>EDM</a:t>
            </a:r>
            <a:r>
              <a:rPr lang="zh-CN" altLang="en-US"/>
              <a:t>邮件营销拓客</a:t>
            </a:r>
            <a:endParaRPr lang="zh-CN" altLang="en-US"/>
          </a:p>
        </p:txBody>
      </p:sp>
      <p:sp>
        <p:nvSpPr>
          <p:cNvPr id="5" name="Text 3"/>
          <p:cNvSpPr/>
          <p:nvPr/>
        </p:nvSpPr>
        <p:spPr>
          <a:xfrm>
            <a:off x="663773" y="2278578"/>
            <a:ext cx="2369106" cy="296108"/>
          </a:xfrm>
          <a:prstGeom prst="rect">
            <a:avLst/>
          </a:prstGeom>
          <a:noFill/>
        </p:spPr>
        <p:txBody>
          <a:bodyPr wrap="none" lIns="0" tIns="0" rIns="0" bIns="0" rtlCol="0" anchor="t"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52586B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AI</a:t>
            </a:r>
            <a:r>
              <a:rPr lang="zh-CN" altLang="en-US" sz="1850" dirty="0">
                <a:solidFill>
                  <a:srgbClr val="52586B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目标网站邮箱</a:t>
            </a:r>
            <a:r>
              <a:rPr lang="en-US" altLang="zh-CN" sz="1850" dirty="0">
                <a:solidFill>
                  <a:srgbClr val="52586B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/</a:t>
            </a:r>
            <a:r>
              <a:rPr lang="zh-CN" altLang="en-US" sz="1850" dirty="0">
                <a:solidFill>
                  <a:srgbClr val="52586B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电话采集</a:t>
            </a:r>
            <a:endParaRPr lang="zh-CN" altLang="en-US" sz="1850" dirty="0">
              <a:solidFill>
                <a:srgbClr val="52586B"/>
              </a:solidFill>
              <a:latin typeface="Mona Sans Semi Bold" pitchFamily="34" charset="0"/>
              <a:ea typeface="Mona Sans Semi Bold" pitchFamily="34" charset="-122"/>
              <a:cs typeface="Mona Sans Semi Bold" pitchFamily="34" charset="-120"/>
            </a:endParaRPr>
          </a:p>
        </p:txBody>
      </p:sp>
      <p:sp>
        <p:nvSpPr>
          <p:cNvPr id="8" name="Text 6"/>
          <p:cNvSpPr/>
          <p:nvPr/>
        </p:nvSpPr>
        <p:spPr>
          <a:xfrm>
            <a:off x="663575" y="3343910"/>
            <a:ext cx="2568575" cy="437515"/>
          </a:xfrm>
          <a:prstGeom prst="rect">
            <a:avLst/>
          </a:prstGeom>
          <a:noFill/>
        </p:spPr>
        <p:txBody>
          <a:bodyPr wrap="none" lIns="0" tIns="0" rIns="0" bIns="0" rtlCol="0" anchor="t"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52586B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精准邮件列表管理</a:t>
            </a:r>
            <a:endParaRPr lang="en-US" sz="1850" dirty="0"/>
          </a:p>
        </p:txBody>
      </p:sp>
      <p:sp>
        <p:nvSpPr>
          <p:cNvPr id="11" name="Text 9"/>
          <p:cNvSpPr/>
          <p:nvPr/>
        </p:nvSpPr>
        <p:spPr>
          <a:xfrm>
            <a:off x="663773" y="4440198"/>
            <a:ext cx="2369106" cy="296108"/>
          </a:xfrm>
          <a:prstGeom prst="rect">
            <a:avLst/>
          </a:prstGeom>
          <a:noFill/>
        </p:spPr>
        <p:txBody>
          <a:bodyPr wrap="none" lIns="0" tIns="0" rIns="0" bIns="0" rtlCol="0" anchor="t"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52586B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自动化营销流程</a:t>
            </a:r>
            <a:endParaRPr lang="en-US" sz="1850" dirty="0"/>
          </a:p>
        </p:txBody>
      </p:sp>
      <p:pic>
        <p:nvPicPr>
          <p:cNvPr id="4" name="图片 3" descr="6e9186237fc61298c7cf86d68fe4467"/>
          <p:cNvPicPr>
            <a:picLocks noChangeAspect="1"/>
          </p:cNvPicPr>
          <p:nvPr/>
        </p:nvPicPr>
        <p:blipFill>
          <a:blip r:embed="rId1"/>
          <a:srcRect t="10952"/>
          <a:stretch>
            <a:fillRect/>
          </a:stretch>
        </p:blipFill>
        <p:spPr>
          <a:xfrm>
            <a:off x="4599940" y="1890395"/>
            <a:ext cx="7592060" cy="35058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52170" y="48704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独立站建设与</a:t>
            </a:r>
            <a:r>
              <a:rPr lang="en-US" altLang="zh-CN"/>
              <a:t>SEO</a:t>
            </a:r>
            <a:r>
              <a:rPr lang="zh-CN" altLang="en-US"/>
              <a:t>赋能</a:t>
            </a:r>
            <a:endParaRPr lang="zh-CN" altLang="en-US"/>
          </a:p>
        </p:txBody>
      </p:sp>
      <p:sp>
        <p:nvSpPr>
          <p:cNvPr id="3" name="Text 1"/>
          <p:cNvSpPr/>
          <p:nvPr>
            <p:custDataLst>
              <p:tags r:id="rId1"/>
            </p:custDataLst>
          </p:nvPr>
        </p:nvSpPr>
        <p:spPr>
          <a:xfrm>
            <a:off x="704731" y="1571387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52586B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定制化设计与开发</a:t>
            </a:r>
            <a:endParaRPr lang="en-US" sz="2200" dirty="0"/>
          </a:p>
        </p:txBody>
      </p:sp>
      <p:sp>
        <p:nvSpPr>
          <p:cNvPr id="4" name="Text 2"/>
          <p:cNvSpPr/>
          <p:nvPr>
            <p:custDataLst>
              <p:tags r:id="rId2"/>
            </p:custDataLst>
          </p:nvPr>
        </p:nvSpPr>
        <p:spPr>
          <a:xfrm>
            <a:off x="2498725" y="1571625"/>
            <a:ext cx="7565390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响应式设计，符合海外用户体验习惯，支持多语言、多货币</a:t>
            </a:r>
            <a:endParaRPr lang="en-US" sz="1750" dirty="0"/>
          </a:p>
        </p:txBody>
      </p:sp>
      <p:sp>
        <p:nvSpPr>
          <p:cNvPr id="7" name="Text 3"/>
          <p:cNvSpPr/>
          <p:nvPr>
            <p:custDataLst>
              <p:tags r:id="rId3"/>
            </p:custDataLst>
          </p:nvPr>
        </p:nvSpPr>
        <p:spPr>
          <a:xfrm>
            <a:off x="1309410" y="2641997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2586B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安全与稳定性</a:t>
            </a:r>
            <a:endParaRPr lang="en-US" sz="2200" dirty="0"/>
          </a:p>
        </p:txBody>
      </p:sp>
      <p:sp>
        <p:nvSpPr>
          <p:cNvPr id="8" name="Text 4"/>
          <p:cNvSpPr/>
          <p:nvPr>
            <p:custDataLst>
              <p:tags r:id="rId4"/>
            </p:custDataLst>
          </p:nvPr>
        </p:nvSpPr>
        <p:spPr>
          <a:xfrm>
            <a:off x="4268470" y="2642235"/>
            <a:ext cx="7375525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全球CDN加速，SSL安全证书，数据备份与恢复方案</a:t>
            </a:r>
            <a:endParaRPr lang="en-US" sz="1750" dirty="0"/>
          </a:p>
        </p:txBody>
      </p:sp>
      <p:sp>
        <p:nvSpPr>
          <p:cNvPr id="15" name="Text 7"/>
          <p:cNvSpPr/>
          <p:nvPr>
            <p:custDataLst>
              <p:tags r:id="rId5"/>
            </p:custDataLst>
          </p:nvPr>
        </p:nvSpPr>
        <p:spPr>
          <a:xfrm>
            <a:off x="1309251" y="3712805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2586B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站外SEO策略</a:t>
            </a:r>
            <a:endParaRPr lang="en-US" sz="2200" dirty="0"/>
          </a:p>
        </p:txBody>
      </p:sp>
      <p:sp>
        <p:nvSpPr>
          <p:cNvPr id="16" name="Text 8"/>
          <p:cNvSpPr/>
          <p:nvPr>
            <p:custDataLst>
              <p:tags r:id="rId6"/>
            </p:custDataLst>
          </p:nvPr>
        </p:nvSpPr>
        <p:spPr>
          <a:xfrm>
            <a:off x="4268470" y="3712845"/>
            <a:ext cx="7174865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外链建设、社交媒体信号、内容营销，提升域名权重</a:t>
            </a:r>
            <a:endParaRPr lang="en-US" sz="1750" dirty="0"/>
          </a:p>
        </p:txBody>
      </p:sp>
      <p:sp>
        <p:nvSpPr>
          <p:cNvPr id="11" name="Text 5"/>
          <p:cNvSpPr/>
          <p:nvPr>
            <p:custDataLst>
              <p:tags r:id="rId7"/>
            </p:custDataLst>
          </p:nvPr>
        </p:nvSpPr>
        <p:spPr>
          <a:xfrm>
            <a:off x="1309410" y="4783415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2586B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站内SEO优化</a:t>
            </a:r>
            <a:endParaRPr lang="en-US" sz="2200" dirty="0"/>
          </a:p>
        </p:txBody>
      </p:sp>
      <p:sp>
        <p:nvSpPr>
          <p:cNvPr id="12" name="Text 6"/>
          <p:cNvSpPr/>
          <p:nvPr>
            <p:custDataLst>
              <p:tags r:id="rId8"/>
            </p:custDataLst>
          </p:nvPr>
        </p:nvSpPr>
        <p:spPr>
          <a:xfrm>
            <a:off x="4268470" y="4783455"/>
            <a:ext cx="7923530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关键词研究、内容优化、技术SEO（网站结构、速度、移动友好性）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35330" y="40005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Google Ads</a:t>
            </a:r>
            <a:r>
              <a:rPr lang="zh-CN" altLang="en-US"/>
              <a:t>与</a:t>
            </a:r>
            <a:r>
              <a:rPr lang="en-US" altLang="zh-CN"/>
              <a:t>SEM</a:t>
            </a:r>
            <a:r>
              <a:rPr lang="zh-CN" altLang="en-US"/>
              <a:t>推广营销</a:t>
            </a:r>
            <a:endParaRPr lang="zh-CN" altLang="en-US"/>
          </a:p>
        </p:txBody>
      </p:sp>
      <p:sp>
        <p:nvSpPr>
          <p:cNvPr id="3" name="Text 1"/>
          <p:cNvSpPr/>
          <p:nvPr/>
        </p:nvSpPr>
        <p:spPr>
          <a:xfrm>
            <a:off x="805815" y="977265"/>
            <a:ext cx="8552180" cy="536575"/>
          </a:xfrm>
          <a:prstGeom prst="rect">
            <a:avLst/>
          </a:prstGeom>
          <a:noFill/>
        </p:spPr>
        <p:txBody>
          <a:bodyPr wrap="square" lIns="0" tIns="0" rIns="0" bIns="0" rtlCol="0" anchor="t"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专注于Google搜索引擎营销（SEM），包括付费广告（Google Ads）和自然搜索优化，全面覆盖搜索流量</a:t>
            </a:r>
            <a:endParaRPr lang="en-US" sz="1300" dirty="0"/>
          </a:p>
        </p:txBody>
      </p:sp>
      <p:sp>
        <p:nvSpPr>
          <p:cNvPr id="5" name="Text 3"/>
          <p:cNvSpPr/>
          <p:nvPr>
            <p:custDataLst>
              <p:tags r:id="rId1"/>
            </p:custDataLst>
          </p:nvPr>
        </p:nvSpPr>
        <p:spPr>
          <a:xfrm>
            <a:off x="806093" y="1710730"/>
            <a:ext cx="2095262" cy="261937"/>
          </a:xfrm>
          <a:prstGeom prst="rect">
            <a:avLst/>
          </a:prstGeom>
          <a:noFill/>
        </p:spPr>
        <p:txBody>
          <a:bodyPr wrap="none" lIns="0" tIns="0" rIns="0" bIns="0" rtlCol="0" anchor="t"/>
          <a:p>
            <a:pPr marL="0" indent="0" algn="l">
              <a:lnSpc>
                <a:spcPts val="2050"/>
              </a:lnSpc>
              <a:buNone/>
            </a:pPr>
            <a:r>
              <a:rPr lang="en-US" sz="1600" b="1" dirty="0">
                <a:solidFill>
                  <a:srgbClr val="52586B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Google Ads广告管理</a:t>
            </a:r>
            <a:endParaRPr lang="en-US" sz="1600" b="1" dirty="0"/>
          </a:p>
        </p:txBody>
      </p:sp>
      <p:sp>
        <p:nvSpPr>
          <p:cNvPr id="6" name="Text 4"/>
          <p:cNvSpPr/>
          <p:nvPr>
            <p:custDataLst>
              <p:tags r:id="rId2"/>
            </p:custDataLst>
          </p:nvPr>
        </p:nvSpPr>
        <p:spPr>
          <a:xfrm>
            <a:off x="806093" y="2246233"/>
            <a:ext cx="5979557" cy="268129"/>
          </a:xfrm>
          <a:prstGeom prst="rect">
            <a:avLst/>
          </a:prstGeom>
          <a:noFill/>
        </p:spPr>
        <p:txBody>
          <a:bodyPr wrap="none" lIns="0" tIns="0" rIns="0" bIns="0" rtlCol="0" anchor="t"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搜索广告、展示广告、购物广告、视频广告等全系列投放</a:t>
            </a:r>
            <a:endParaRPr lang="en-US" sz="1300" dirty="0"/>
          </a:p>
        </p:txBody>
      </p:sp>
      <p:sp>
        <p:nvSpPr>
          <p:cNvPr id="8" name="Text 6"/>
          <p:cNvSpPr/>
          <p:nvPr>
            <p:custDataLst>
              <p:tags r:id="rId3"/>
            </p:custDataLst>
          </p:nvPr>
        </p:nvSpPr>
        <p:spPr>
          <a:xfrm>
            <a:off x="806093" y="2997835"/>
            <a:ext cx="2095262" cy="261937"/>
          </a:xfrm>
          <a:prstGeom prst="rect">
            <a:avLst/>
          </a:prstGeom>
          <a:noFill/>
        </p:spPr>
        <p:txBody>
          <a:bodyPr wrap="none" lIns="0" tIns="0" rIns="0" bIns="0" rtlCol="0" anchor="t"/>
          <a:p>
            <a:pPr marL="0" indent="0" algn="l">
              <a:lnSpc>
                <a:spcPts val="2050"/>
              </a:lnSpc>
              <a:buNone/>
            </a:pPr>
            <a:r>
              <a:rPr lang="en-US" sz="1600" b="1" dirty="0">
                <a:solidFill>
                  <a:srgbClr val="52586B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关键词策略与优化</a:t>
            </a:r>
            <a:endParaRPr lang="en-US" sz="1600" b="1" dirty="0"/>
          </a:p>
        </p:txBody>
      </p:sp>
      <p:sp>
        <p:nvSpPr>
          <p:cNvPr id="9" name="Text 7"/>
          <p:cNvSpPr/>
          <p:nvPr>
            <p:custDataLst>
              <p:tags r:id="rId4"/>
            </p:custDataLst>
          </p:nvPr>
        </p:nvSpPr>
        <p:spPr>
          <a:xfrm>
            <a:off x="806093" y="3742888"/>
            <a:ext cx="5979557" cy="268129"/>
          </a:xfrm>
          <a:prstGeom prst="rect">
            <a:avLst/>
          </a:prstGeom>
          <a:noFill/>
        </p:spPr>
        <p:txBody>
          <a:bodyPr wrap="none" lIns="0" tIns="0" rIns="0" bIns="0" rtlCol="0" anchor="t"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精准定位目标受众的搜索意图，提高点击率</a:t>
            </a:r>
            <a:endParaRPr lang="en-US" sz="1300" dirty="0"/>
          </a:p>
        </p:txBody>
      </p:sp>
      <p:sp>
        <p:nvSpPr>
          <p:cNvPr id="11" name="Text 9"/>
          <p:cNvSpPr/>
          <p:nvPr>
            <p:custDataLst>
              <p:tags r:id="rId5"/>
            </p:custDataLst>
          </p:nvPr>
        </p:nvSpPr>
        <p:spPr>
          <a:xfrm>
            <a:off x="806093" y="4494490"/>
            <a:ext cx="2096095" cy="261937"/>
          </a:xfrm>
          <a:prstGeom prst="rect">
            <a:avLst/>
          </a:prstGeom>
          <a:noFill/>
        </p:spPr>
        <p:txBody>
          <a:bodyPr wrap="none" lIns="0" tIns="0" rIns="0" bIns="0" rtlCol="0" anchor="t"/>
          <a:p>
            <a:pPr marL="0" indent="0" algn="l">
              <a:lnSpc>
                <a:spcPts val="2050"/>
              </a:lnSpc>
              <a:buNone/>
            </a:pPr>
            <a:r>
              <a:rPr lang="en-US" sz="1600" b="1" dirty="0">
                <a:solidFill>
                  <a:srgbClr val="52586B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AI智能出价与预算管理</a:t>
            </a:r>
            <a:endParaRPr lang="en-US" sz="1600" b="1" dirty="0">
              <a:solidFill>
                <a:srgbClr val="52586B"/>
              </a:solidFill>
              <a:latin typeface="Mona Sans Semi Bold" pitchFamily="34" charset="0"/>
              <a:ea typeface="Mona Sans Semi Bold" pitchFamily="34" charset="-122"/>
              <a:cs typeface="Mona Sans Semi Bold" pitchFamily="34" charset="-120"/>
            </a:endParaRPr>
          </a:p>
        </p:txBody>
      </p:sp>
      <p:sp>
        <p:nvSpPr>
          <p:cNvPr id="12" name="Text 10"/>
          <p:cNvSpPr/>
          <p:nvPr>
            <p:custDataLst>
              <p:tags r:id="rId6"/>
            </p:custDataLst>
          </p:nvPr>
        </p:nvSpPr>
        <p:spPr>
          <a:xfrm>
            <a:off x="806093" y="5239544"/>
            <a:ext cx="5979557" cy="268129"/>
          </a:xfrm>
          <a:prstGeom prst="rect">
            <a:avLst/>
          </a:prstGeom>
          <a:noFill/>
        </p:spPr>
        <p:txBody>
          <a:bodyPr wrap="none" lIns="0" tIns="0" rIns="0" bIns="0" rtlCol="0" anchor="t"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基于机器学习的智能竞价系统，优化广告投放效率</a:t>
            </a:r>
            <a:endParaRPr lang="en-US" sz="1300" dirty="0"/>
          </a:p>
        </p:txBody>
      </p:sp>
      <p:pic>
        <p:nvPicPr>
          <p:cNvPr id="4" name="图片 3" descr="f9c7a01870ee37d5be4a10825e5b8a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7885" y="1513840"/>
            <a:ext cx="3345180" cy="44627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861300" y="62128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我们和海外</a:t>
            </a:r>
            <a:r>
              <a:rPr lang="zh-CN" altLang="en-US"/>
              <a:t>代理</a:t>
            </a:r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0"/>
          <p:cNvSpPr/>
          <p:nvPr/>
        </p:nvSpPr>
        <p:spPr>
          <a:xfrm>
            <a:off x="569000" y="63937"/>
            <a:ext cx="5670590" cy="708779"/>
          </a:xfrm>
          <a:prstGeom prst="rect">
            <a:avLst/>
          </a:prstGeom>
          <a:noFill/>
        </p:spPr>
        <p:txBody>
          <a:bodyPr wrap="none" lIns="0" tIns="0" rIns="0" bIns="0" rtlCol="0" anchor="t"/>
          <a:p>
            <a:pPr marL="0" indent="0" algn="l">
              <a:lnSpc>
                <a:spcPts val="5550"/>
              </a:lnSpc>
              <a:buNone/>
            </a:pPr>
            <a:r>
              <a:rPr lang="en-US" sz="3200" dirty="0">
                <a:solidFill>
                  <a:srgbClr val="373B48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案例分享---</a:t>
            </a:r>
            <a:r>
              <a:rPr lang="zh-CN" altLang="en-US" sz="3200" dirty="0">
                <a:solidFill>
                  <a:srgbClr val="373B48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社媒拓客</a:t>
            </a:r>
            <a:endParaRPr lang="zh-CN" altLang="en-US" sz="3200" dirty="0">
              <a:solidFill>
                <a:srgbClr val="373B48"/>
              </a:solidFill>
              <a:latin typeface="Mona Sans Semi Bold" pitchFamily="34" charset="0"/>
              <a:ea typeface="Mona Sans Semi Bold" pitchFamily="34" charset="-122"/>
              <a:cs typeface="Mona Sans Semi Bold" pitchFamily="34" charset="-120"/>
            </a:endParaRPr>
          </a:p>
        </p:txBody>
      </p:sp>
      <p:pic>
        <p:nvPicPr>
          <p:cNvPr id="4" name="图片 3" descr="7e7c9369ef6809a0decd45f9ce352b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38875" y="862330"/>
            <a:ext cx="5953125" cy="41052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991350" y="5443220"/>
            <a:ext cx="48164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图中为中亚俄语二手汽车视频播放和评论</a:t>
            </a:r>
            <a:r>
              <a:rPr lang="zh-CN" altLang="en-US"/>
              <a:t>截图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60730" y="1404620"/>
            <a:ext cx="5478780" cy="45516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无限拓展：</a:t>
            </a:r>
            <a:r>
              <a:rPr lang="en-US" altLang="zh-CN"/>
              <a:t> AI</a:t>
            </a:r>
            <a:r>
              <a:rPr lang="zh-CN" altLang="en-US"/>
              <a:t>数字人支持百余种语言和口音，助您轻松跨越语言障碍，无缝进入全球市场。</a:t>
            </a:r>
            <a:endParaRPr lang="zh-CN" altLang="en-US"/>
          </a:p>
          <a:p>
            <a:endParaRPr lang="en-US" altLang="zh-CN"/>
          </a:p>
          <a:p>
            <a:r>
              <a:rPr lang="zh-CN" altLang="en-US"/>
              <a:t>成本效率：</a:t>
            </a:r>
            <a:r>
              <a:rPr lang="en-US" altLang="zh-CN"/>
              <a:t> </a:t>
            </a:r>
            <a:r>
              <a:rPr lang="zh-CN" altLang="en-US"/>
              <a:t>大幅削减传统视频制作的人力、时间与财务成本，实现营销内容的快速迭代与规模化生产。</a:t>
            </a:r>
            <a:endParaRPr lang="zh-CN" altLang="en-US"/>
          </a:p>
          <a:p>
            <a:endParaRPr lang="en-US" altLang="zh-CN"/>
          </a:p>
          <a:p>
            <a:r>
              <a:rPr lang="zh-CN" altLang="en-US"/>
              <a:t>智能定制：</a:t>
            </a:r>
            <a:r>
              <a:rPr lang="en-US" altLang="zh-CN"/>
              <a:t> </a:t>
            </a:r>
            <a:r>
              <a:rPr lang="zh-CN" altLang="en-US"/>
              <a:t>根据目标市场文化、用户偏好和营销目标，智能生成个性化视频内容，提升用户参与度与转化率。</a:t>
            </a:r>
            <a:endParaRPr lang="zh-CN" altLang="en-US"/>
          </a:p>
          <a:p>
            <a:endParaRPr lang="en-US" altLang="zh-CN"/>
          </a:p>
          <a:p>
            <a:r>
              <a:rPr lang="zh-CN" altLang="en-US"/>
              <a:t>全域覆盖：</a:t>
            </a:r>
            <a:r>
              <a:rPr lang="en-US" altLang="zh-CN"/>
              <a:t> </a:t>
            </a:r>
            <a:r>
              <a:rPr lang="zh-CN" altLang="en-US"/>
              <a:t>视频内容可广泛应用于</a:t>
            </a:r>
            <a:r>
              <a:rPr lang="en-US" altLang="zh-CN"/>
              <a:t>TikTok</a:t>
            </a:r>
            <a:r>
              <a:rPr lang="zh-CN" altLang="en-US"/>
              <a:t>、</a:t>
            </a:r>
            <a:r>
              <a:rPr lang="en-US" altLang="zh-CN"/>
              <a:t>YouTube</a:t>
            </a:r>
            <a:r>
              <a:rPr lang="zh-CN" altLang="en-US"/>
              <a:t>、</a:t>
            </a:r>
            <a:r>
              <a:rPr lang="en-US" altLang="zh-CN"/>
              <a:t>Facebook</a:t>
            </a:r>
            <a:r>
              <a:rPr lang="zh-CN" altLang="en-US"/>
              <a:t>、</a:t>
            </a:r>
            <a:r>
              <a:rPr lang="en-US" altLang="zh-CN"/>
              <a:t>Instagram</a:t>
            </a:r>
            <a:r>
              <a:rPr lang="zh-CN" altLang="en-US"/>
              <a:t>等全球主流社交媒体平台。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打造专属数字人</a:t>
            </a:r>
            <a:r>
              <a:rPr lang="en-US" altLang="zh-CN"/>
              <a:t>IP</a:t>
            </a:r>
            <a:r>
              <a:rPr lang="zh-CN" altLang="en-US"/>
              <a:t>：</a:t>
            </a:r>
            <a:r>
              <a:rPr lang="en-US" altLang="zh-CN"/>
              <a:t> </a:t>
            </a:r>
            <a:r>
              <a:rPr lang="zh-CN" altLang="en-US"/>
              <a:t>为您的品牌量身定制具有独特形象、声音和风格的数字人，构建可长期运营的虚拟品牌代言人或专家</a:t>
            </a:r>
            <a:r>
              <a:rPr lang="en-US" altLang="zh-CN"/>
              <a:t>IP</a:t>
            </a:r>
            <a:r>
              <a:rPr lang="zh-CN" altLang="en-US"/>
              <a:t>，增强品牌亲和力与用户粘性。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360.9468503937009,&quot;left&quot;:60.984409448818894,&quot;top&quot;:219.5344094488189,&quot;width&quot;:440.12811023622044}"/>
</p:tagLst>
</file>

<file path=ppt/tags/tag10.xml><?xml version="1.0" encoding="utf-8"?>
<p:tagLst xmlns:p="http://schemas.openxmlformats.org/presentationml/2006/main">
  <p:tag name="KSO_WM_DIAGRAM_VIRTUALLY_FRAME" val="{&quot;height&quot;:262.00314960629925,&quot;left&quot;:52.331259842519685,&quot;top&quot;:321.0187401574803,&quot;width&quot;:1047.3374803149607}"/>
</p:tagLst>
</file>

<file path=ppt/tags/tag11.xml><?xml version="1.0" encoding="utf-8"?>
<p:tagLst xmlns:p="http://schemas.openxmlformats.org/presentationml/2006/main">
  <p:tag name="KSO_WM_DIAGRAM_VIRTUALLY_FRAME" val="{&quot;height&quot;:262.00314960629925,&quot;left&quot;:52.331259842519685,&quot;top&quot;:321.0187401574803,&quot;width&quot;:1047.3374803149607}"/>
</p:tagLst>
</file>

<file path=ppt/tags/tag12.xml><?xml version="1.0" encoding="utf-8"?>
<p:tagLst xmlns:p="http://schemas.openxmlformats.org/presentationml/2006/main">
  <p:tag name="KSO_WM_DIAGRAM_VIRTUALLY_FRAME" val="{&quot;height&quot;:262.00314960629925,&quot;left&quot;:52.331259842519685,&quot;top&quot;:321.0187401574803,&quot;width&quot;:1047.3374803149607}"/>
</p:tagLst>
</file>

<file path=ppt/tags/tag13.xml><?xml version="1.0" encoding="utf-8"?>
<p:tagLst xmlns:p="http://schemas.openxmlformats.org/presentationml/2006/main">
  <p:tag name="KSO_WM_DIAGRAM_VIRTUALLY_FRAME" val="{&quot;height&quot;:262.00314960629925,&quot;left&quot;:52.331259842519685,&quot;top&quot;:321.0187401574803,&quot;width&quot;:1047.3374803149607}"/>
</p:tagLst>
</file>

<file path=ppt/tags/tag14.xml><?xml version="1.0" encoding="utf-8"?>
<p:tagLst xmlns:p="http://schemas.openxmlformats.org/presentationml/2006/main">
  <p:tag name="KSO_WM_DIAGRAM_VIRTUALLY_FRAME" val="{&quot;height&quot;:262.00314960629925,&quot;left&quot;:52.331259842519685,&quot;top&quot;:321.0187401574803,&quot;width&quot;:1047.3374803149607}"/>
</p:tagLst>
</file>

<file path=ppt/tags/tag15.xml><?xml version="1.0" encoding="utf-8"?>
<p:tagLst xmlns:p="http://schemas.openxmlformats.org/presentationml/2006/main">
  <p:tag name="KSO_WM_DIAGRAM_VIRTUALLY_FRAME" val="{&quot;height&quot;:262.00314960629925,&quot;left&quot;:52.331259842519685,&quot;top&quot;:321.0187401574803,&quot;width&quot;:1047.3374803149607}"/>
</p:tagLst>
</file>

<file path=ppt/tags/tag16.xml><?xml version="1.0" encoding="utf-8"?>
<p:tagLst xmlns:p="http://schemas.openxmlformats.org/presentationml/2006/main">
  <p:tag name="KSO_WM_DIAGRAM_VIRTUALLY_FRAME" val="{&quot;height&quot;:262.00314960629925,&quot;left&quot;:52.331259842519685,&quot;top&quot;:321.0187401574803,&quot;width&quot;:1047.3374803149607}"/>
</p:tagLst>
</file>

<file path=ppt/tags/tag17.xml><?xml version="1.0" encoding="utf-8"?>
<p:tagLst xmlns:p="http://schemas.openxmlformats.org/presentationml/2006/main">
  <p:tag name="KSO_WM_DIAGRAM_VIRTUALLY_FRAME" val="{&quot;height&quot;:262.00314960629925,&quot;left&quot;:52.331259842519685,&quot;top&quot;:321.0187401574803,&quot;width&quot;:1047.3374803149607}"/>
</p:tagLst>
</file>

<file path=ppt/tags/tag18.xml><?xml version="1.0" encoding="utf-8"?>
<p:tagLst xmlns:p="http://schemas.openxmlformats.org/presentationml/2006/main">
  <p:tag name="KSO_WM_DIAGRAM_VIRTUALLY_FRAME" val="{&quot;height&quot;:359.4468503937008,&quot;left&quot;:62.50314960629921,&quot;top&quot;:165.7031496062992,&quot;width&quot;:1026.993779527559}"/>
</p:tagLst>
</file>

<file path=ppt/tags/tag19.xml><?xml version="1.0" encoding="utf-8"?>
<p:tagLst xmlns:p="http://schemas.openxmlformats.org/presentationml/2006/main">
  <p:tag name="KSO_WM_DIAGRAM_VIRTUALLY_FRAME" val="{&quot;height&quot;:359.4468503937008,&quot;left&quot;:62.50314960629921,&quot;top&quot;:165.7031496062992,&quot;width&quot;:1026.993779527559}"/>
</p:tagLst>
</file>

<file path=ppt/tags/tag2.xml><?xml version="1.0" encoding="utf-8"?>
<p:tagLst xmlns:p="http://schemas.openxmlformats.org/presentationml/2006/main">
  <p:tag name="KSO_WM_DIAGRAM_VIRTUALLY_FRAME" val="{&quot;height&quot;:360.9468503937009,&quot;left&quot;:60.984409448818894,&quot;top&quot;:219.5344094488189,&quot;width&quot;:440.12811023622044}"/>
</p:tagLst>
</file>

<file path=ppt/tags/tag20.xml><?xml version="1.0" encoding="utf-8"?>
<p:tagLst xmlns:p="http://schemas.openxmlformats.org/presentationml/2006/main">
  <p:tag name="KSO_WM_DIAGRAM_VIRTUALLY_FRAME" val="{&quot;height&quot;:359.4468503937008,&quot;left&quot;:62.50314960629921,&quot;top&quot;:165.7031496062992,&quot;width&quot;:1026.993779527559}"/>
</p:tagLst>
</file>

<file path=ppt/tags/tag21.xml><?xml version="1.0" encoding="utf-8"?>
<p:tagLst xmlns:p="http://schemas.openxmlformats.org/presentationml/2006/main">
  <p:tag name="KSO_WM_DIAGRAM_VIRTUALLY_FRAME" val="{&quot;height&quot;:359.4468503937008,&quot;left&quot;:62.50314960629921,&quot;top&quot;:165.7031496062992,&quot;width&quot;:1026.993779527559}"/>
</p:tagLst>
</file>

<file path=ppt/tags/tag22.xml><?xml version="1.0" encoding="utf-8"?>
<p:tagLst xmlns:p="http://schemas.openxmlformats.org/presentationml/2006/main">
  <p:tag name="KSO_WM_DIAGRAM_VIRTUALLY_FRAME" val="{&quot;height&quot;:359.4468503937008,&quot;left&quot;:62.50314960629921,&quot;top&quot;:165.7031496062992,&quot;width&quot;:1026.993779527559}"/>
</p:tagLst>
</file>

<file path=ppt/tags/tag23.xml><?xml version="1.0" encoding="utf-8"?>
<p:tagLst xmlns:p="http://schemas.openxmlformats.org/presentationml/2006/main">
  <p:tag name="KSO_WM_DIAGRAM_VIRTUALLY_FRAME" val="{&quot;height&quot;:359.4468503937008,&quot;left&quot;:62.50314960629921,&quot;top&quot;:165.7031496062992,&quot;width&quot;:1026.993779527559}"/>
</p:tagLst>
</file>

<file path=ppt/tags/tag24.xml><?xml version="1.0" encoding="utf-8"?>
<p:tagLst xmlns:p="http://schemas.openxmlformats.org/presentationml/2006/main">
  <p:tag name="KSO_WM_DIAGRAM_VIRTUALLY_FRAME" val="{&quot;height&quot;:359.4468503937008,&quot;left&quot;:62.50314960629921,&quot;top&quot;:165.7031496062992,&quot;width&quot;:1026.993779527559}"/>
</p:tagLst>
</file>

<file path=ppt/tags/tag25.xml><?xml version="1.0" encoding="utf-8"?>
<p:tagLst xmlns:p="http://schemas.openxmlformats.org/presentationml/2006/main">
  <p:tag name="KSO_WM_DIAGRAM_VIRTUALLY_FRAME" val="{&quot;height&quot;:359.4468503937008,&quot;left&quot;:62.50314960629921,&quot;top&quot;:165.7031496062992,&quot;width&quot;:1026.993779527559}"/>
</p:tagLst>
</file>

<file path=ppt/tags/tag26.xml><?xml version="1.0" encoding="utf-8"?>
<p:tagLst xmlns:p="http://schemas.openxmlformats.org/presentationml/2006/main">
  <p:tag name="KSO_WM_DIAGRAM_VIRTUALLY_FRAME" val="{&quot;height&quot;:231.15,&quot;left&quot;:46.19062992125984,&quot;top&quot;:166.27503937007873,&quot;width&quot;:513.7125196850394}"/>
</p:tagLst>
</file>

<file path=ppt/tags/tag27.xml><?xml version="1.0" encoding="utf-8"?>
<p:tagLst xmlns:p="http://schemas.openxmlformats.org/presentationml/2006/main">
  <p:tag name="KSO_WM_DIAGRAM_VIRTUALLY_FRAME" val="{&quot;height&quot;:231.15,&quot;left&quot;:46.19062992125984,&quot;top&quot;:166.27503937007873,&quot;width&quot;:513.7125196850394}"/>
</p:tagLst>
</file>

<file path=ppt/tags/tag28.xml><?xml version="1.0" encoding="utf-8"?>
<p:tagLst xmlns:p="http://schemas.openxmlformats.org/presentationml/2006/main">
  <p:tag name="KSO_WM_DIAGRAM_VIRTUALLY_FRAME" val="{&quot;height&quot;:231.15,&quot;left&quot;:46.19062992125984,&quot;top&quot;:166.27503937007873,&quot;width&quot;:513.7125196850394}"/>
</p:tagLst>
</file>

<file path=ppt/tags/tag29.xml><?xml version="1.0" encoding="utf-8"?>
<p:tagLst xmlns:p="http://schemas.openxmlformats.org/presentationml/2006/main">
  <p:tag name="KSO_WM_DIAGRAM_VIRTUALLY_FRAME" val="{&quot;height&quot;:231.15,&quot;left&quot;:46.19062992125984,&quot;top&quot;:166.27503937007873,&quot;width&quot;:513.7125196850394}"/>
</p:tagLst>
</file>

<file path=ppt/tags/tag3.xml><?xml version="1.0" encoding="utf-8"?>
<p:tagLst xmlns:p="http://schemas.openxmlformats.org/presentationml/2006/main">
  <p:tag name="KSO_WM_DIAGRAM_VIRTUALLY_FRAME" val="{&quot;height&quot;:360.9468503937009,&quot;left&quot;:60.984409448818894,&quot;top&quot;:219.5344094488189,&quot;width&quot;:440.12811023622044}"/>
</p:tagLst>
</file>

<file path=ppt/tags/tag30.xml><?xml version="1.0" encoding="utf-8"?>
<p:tagLst xmlns:p="http://schemas.openxmlformats.org/presentationml/2006/main">
  <p:tag name="KSO_WM_DIAGRAM_VIRTUALLY_FRAME" val="{&quot;height&quot;:231.15,&quot;left&quot;:46.19062992125984,&quot;top&quot;:166.27503937007873,&quot;width&quot;:513.7125196850394}"/>
</p:tagLst>
</file>

<file path=ppt/tags/tag31.xml><?xml version="1.0" encoding="utf-8"?>
<p:tagLst xmlns:p="http://schemas.openxmlformats.org/presentationml/2006/main">
  <p:tag name="KSO_WM_DIAGRAM_VIRTUALLY_FRAME" val="{&quot;height&quot;:231.15,&quot;left&quot;:46.19062992125984,&quot;top&quot;:166.27503937007873,&quot;width&quot;:513.7125196850394}"/>
</p:tagLst>
</file>

<file path=ppt/tags/tag4.xml><?xml version="1.0" encoding="utf-8"?>
<p:tagLst xmlns:p="http://schemas.openxmlformats.org/presentationml/2006/main">
  <p:tag name="KSO_WM_DIAGRAM_VIRTUALLY_FRAME" val="{&quot;height&quot;:360.9468503937009,&quot;left&quot;:60.984409448818894,&quot;top&quot;:219.5344094488189,&quot;width&quot;:440.12811023622044}"/>
</p:tagLst>
</file>

<file path=ppt/tags/tag5.xml><?xml version="1.0" encoding="utf-8"?>
<p:tagLst xmlns:p="http://schemas.openxmlformats.org/presentationml/2006/main">
  <p:tag name="KSO_WM_DIAGRAM_VIRTUALLY_FRAME" val="{&quot;height&quot;:360.9468503937009,&quot;left&quot;:60.984409448818894,&quot;top&quot;:219.5344094488189,&quot;width&quot;:440.12811023622044}"/>
</p:tagLst>
</file>

<file path=ppt/tags/tag6.xml><?xml version="1.0" encoding="utf-8"?>
<p:tagLst xmlns:p="http://schemas.openxmlformats.org/presentationml/2006/main">
  <p:tag name="KSO_WM_DIAGRAM_VIRTUALLY_FRAME" val="{&quot;height&quot;:262.00314960629925,&quot;left&quot;:52.331259842519685,&quot;top&quot;:321.0187401574803,&quot;width&quot;:1047.3374803149607}"/>
</p:tagLst>
</file>

<file path=ppt/tags/tag7.xml><?xml version="1.0" encoding="utf-8"?>
<p:tagLst xmlns:p="http://schemas.openxmlformats.org/presentationml/2006/main">
  <p:tag name="KSO_WM_DIAGRAM_VIRTUALLY_FRAME" val="{&quot;height&quot;:262.00314960629925,&quot;left&quot;:52.331259842519685,&quot;top&quot;:321.0187401574803,&quot;width&quot;:1047.3374803149607}"/>
</p:tagLst>
</file>

<file path=ppt/tags/tag8.xml><?xml version="1.0" encoding="utf-8"?>
<p:tagLst xmlns:p="http://schemas.openxmlformats.org/presentationml/2006/main">
  <p:tag name="KSO_WM_DIAGRAM_VIRTUALLY_FRAME" val="{&quot;height&quot;:262.00314960629925,&quot;left&quot;:52.331259842519685,&quot;top&quot;:321.0187401574803,&quot;width&quot;:1047.3374803149607}"/>
</p:tagLst>
</file>

<file path=ppt/tags/tag9.xml><?xml version="1.0" encoding="utf-8"?>
<p:tagLst xmlns:p="http://schemas.openxmlformats.org/presentationml/2006/main">
  <p:tag name="KSO_WM_DIAGRAM_VIRTUALLY_FRAME" val="{&quot;height&quot;:262.00314960629925,&quot;left&quot;:52.331259842519685,&quot;top&quot;:321.0187401574803,&quot;width&quot;:1047.3374803149607}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2104</Words>
  <Application>WPS 演示</Application>
  <PresentationFormat>宽屏</PresentationFormat>
  <Paragraphs>192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9" baseType="lpstr">
      <vt:lpstr>Arial</vt:lpstr>
      <vt:lpstr>宋体</vt:lpstr>
      <vt:lpstr>Wingdings</vt:lpstr>
      <vt:lpstr>Funnel Sans</vt:lpstr>
      <vt:lpstr>Segoe Print</vt:lpstr>
      <vt:lpstr>Funnel Sans</vt:lpstr>
      <vt:lpstr>Funnel Sans</vt:lpstr>
      <vt:lpstr>Mona Sans Semi Bold</vt:lpstr>
      <vt:lpstr>Mona Sans Semi Bold</vt:lpstr>
      <vt:lpstr>Mona Sans Semi Bold</vt:lpstr>
      <vt:lpstr>Calibri</vt:lpstr>
      <vt:lpstr>微软雅黑</vt:lpstr>
      <vt:lpstr>Arial Unicode MS</vt:lpstr>
      <vt:lpstr>MingLiU-ExtB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5</cp:revision>
  <dcterms:created xsi:type="dcterms:W3CDTF">2023-08-09T12:44:00Z</dcterms:created>
  <dcterms:modified xsi:type="dcterms:W3CDTF">2025-07-03T08:40:32Z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790CE8B12EE747638C0CC6BE9E7F74D2_13</vt:lpwstr>
  </property>
</Properties>
</file>